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75" r:id="rId4"/>
    <p:sldId id="377" r:id="rId5"/>
    <p:sldId id="308" r:id="rId6"/>
    <p:sldId id="310" r:id="rId7"/>
    <p:sldId id="413" r:id="rId8"/>
    <p:sldId id="414" r:id="rId9"/>
    <p:sldId id="415" r:id="rId10"/>
    <p:sldId id="397" r:id="rId11"/>
    <p:sldId id="419" r:id="rId12"/>
    <p:sldId id="420" r:id="rId13"/>
    <p:sldId id="421" r:id="rId14"/>
    <p:sldId id="422" r:id="rId15"/>
    <p:sldId id="411" r:id="rId16"/>
    <p:sldId id="423" r:id="rId17"/>
    <p:sldId id="404" r:id="rId18"/>
    <p:sldId id="378" r:id="rId19"/>
    <p:sldId id="359" r:id="rId20"/>
    <p:sldId id="313" r:id="rId21"/>
    <p:sldId id="367" r:id="rId22"/>
    <p:sldId id="348" r:id="rId23"/>
  </p:sldIdLst>
  <p:sldSz cx="9144000" cy="6858000" type="screen4x3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er" id="{07ED9EED-AB73-4D81-9204-DA59720BB451}">
          <p14:sldIdLst>
            <p14:sldId id="256"/>
            <p14:sldId id="275"/>
          </p14:sldIdLst>
        </p14:section>
        <p14:section name="Tropical cyclone predictions" id="{8D5BE205-C372-44FB-A85A-8A610A8D5C6D}">
          <p14:sldIdLst>
            <p14:sldId id="377"/>
            <p14:sldId id="308"/>
            <p14:sldId id="310"/>
            <p14:sldId id="413"/>
            <p14:sldId id="414"/>
            <p14:sldId id="415"/>
            <p14:sldId id="397"/>
            <p14:sldId id="419"/>
            <p14:sldId id="420"/>
            <p14:sldId id="421"/>
            <p14:sldId id="422"/>
            <p14:sldId id="411"/>
            <p14:sldId id="423"/>
            <p14:sldId id="404"/>
          </p14:sldIdLst>
        </p14:section>
        <p14:section name="BMA" id="{B845C359-9FEE-44A7-BD78-975531F3A587}">
          <p14:sldIdLst>
            <p14:sldId id="378"/>
            <p14:sldId id="359"/>
            <p14:sldId id="313"/>
            <p14:sldId id="367"/>
            <p14:sldId id="348"/>
          </p14:sldIdLst>
        </p14:section>
      </p14:sectionLst>
    </p:ex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7" userDrawn="1">
          <p15:clr>
            <a:srgbClr val="A4A3A4"/>
          </p15:clr>
        </p15:guide>
        <p15:guide id="2" pos="295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6" autoAdjust="0"/>
    <p:restoredTop sz="94645" autoAdjust="0"/>
  </p:normalViewPr>
  <p:slideViewPr>
    <p:cSldViewPr>
      <p:cViewPr varScale="1">
        <p:scale>
          <a:sx n="82" d="100"/>
          <a:sy n="82" d="100"/>
        </p:scale>
        <p:origin x="1493" y="62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237"/>
        <p:guide pos="295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7963" y="0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pPr/>
              <a:t>5/22/2018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6119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7963" y="6746119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3" y="0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pPr/>
              <a:t>5/22/2018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51237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3" y="6746119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9413" y="533400"/>
            <a:ext cx="3551237" cy="26622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 Dong and </a:t>
            </a:r>
            <a:r>
              <a:rPr lang="en-US" dirty="0" err="1"/>
              <a:t>Fuqing</a:t>
            </a:r>
            <a:r>
              <a:rPr lang="en-US" dirty="0"/>
              <a:t> Zhang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04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p"/>
          <p:cNvSpPr>
            <a:spLocks noEditPoints="1"/>
          </p:cNvSpPr>
          <p:nvPr/>
        </p:nvSpPr>
        <p:spPr bwMode="auto">
          <a:xfrm>
            <a:off x="3356056" y="3175"/>
            <a:ext cx="5787945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9" y="1828802"/>
            <a:ext cx="7317105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3449" y="5029200"/>
            <a:ext cx="5887983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5/22/2018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85800"/>
            <a:ext cx="160115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5/22/2018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5/22/2018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50" y="3429003"/>
            <a:ext cx="7317105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01" y="685804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5/22/2018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8084" y="1828800"/>
            <a:ext cx="3532470" cy="434340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5/22/2018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8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448" y="2743203"/>
            <a:ext cx="3532790" cy="3428999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7764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7764" y="2743203"/>
            <a:ext cx="3532790" cy="3428999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5/22/2018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5/22/2018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5/22/2018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5/22/2018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pPr/>
              <a:t>5/22/2018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450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50" y="1828800"/>
            <a:ext cx="731710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5/22/2018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/>
              <a:t>Track Prediction of </a:t>
            </a:r>
            <a:br>
              <a:rPr lang="en-US" cap="none" dirty="0"/>
            </a:br>
            <a:r>
              <a:rPr lang="en-US" cap="none" dirty="0"/>
              <a:t>Tropical Cyclone via </a:t>
            </a:r>
            <a:br>
              <a:rPr lang="en-US" cap="none" dirty="0"/>
            </a:br>
            <a:r>
              <a:rPr lang="en-US" cap="none" dirty="0"/>
              <a:t>Bayesian Model Averaging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Ching-Chi Yang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4689D-3D14-4214-9ECD-016359179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from 15 to 17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E2F73C-F71A-48A6-BA62-4BB75674291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286000" y="1600200"/>
          <a:ext cx="4114800" cy="45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045426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4926"/>
                  </a:ext>
                </a:extLst>
              </a:tr>
            </a:tbl>
          </a:graphicData>
        </a:graphic>
      </p:graphicFrame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24B6CB4-E985-44EF-ADE2-33E12A9FCF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643" y="2057400"/>
            <a:ext cx="4115157" cy="411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37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4689D-3D14-4214-9ECD-016359179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in 2017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E2F73C-F71A-48A6-BA62-4BB75674291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286000" y="1600200"/>
          <a:ext cx="4114800" cy="45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045426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4926"/>
                  </a:ext>
                </a:extLst>
              </a:tr>
            </a:tbl>
          </a:graphicData>
        </a:graphic>
      </p:graphicFrame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A13CE8E-1913-420B-8DBA-6E928E2892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2074506"/>
            <a:ext cx="4115157" cy="411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4689D-3D14-4214-9ECD-016359179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in 2016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E2F73C-F71A-48A6-BA62-4BB75674291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286000" y="1600200"/>
          <a:ext cx="4114800" cy="45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045426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4926"/>
                  </a:ext>
                </a:extLst>
              </a:tr>
            </a:tbl>
          </a:graphicData>
        </a:graphic>
      </p:graphicFrame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D1F3722-B71B-4E4B-9F53-CB9E236DD2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643" y="2076061"/>
            <a:ext cx="4115157" cy="411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73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4689D-3D14-4214-9ECD-016359179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in 2015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E2F73C-F71A-48A6-BA62-4BB75674291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286000" y="1600200"/>
          <a:ext cx="4114800" cy="45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045426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4926"/>
                  </a:ext>
                </a:extLst>
              </a:tr>
            </a:tbl>
          </a:graphicData>
        </a:graphic>
      </p:graphicFrame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4726141-BCC8-48E1-A182-A7A54CDEFE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643" y="2063620"/>
            <a:ext cx="4115157" cy="411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35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096634E-1B94-417F-BF76-AC4AFCC25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52F7C7A-910E-4D71-90D5-BB39116B0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72-hr predictions: </a:t>
            </a:r>
            <a:r>
              <a:rPr lang="en-US" sz="3200" b="1" dirty="0"/>
              <a:t>BMA</a:t>
            </a:r>
            <a:r>
              <a:rPr lang="en-US" sz="3200" dirty="0"/>
              <a:t> is highly recommended cross all models.</a:t>
            </a:r>
          </a:p>
          <a:p>
            <a:r>
              <a:rPr lang="en-US" sz="3200" b="1" dirty="0"/>
              <a:t>BMA</a:t>
            </a:r>
            <a:r>
              <a:rPr lang="en-US" sz="3200" dirty="0"/>
              <a:t> outperforms </a:t>
            </a:r>
            <a:r>
              <a:rPr lang="en-US" sz="3200" b="1" dirty="0"/>
              <a:t>NHC</a:t>
            </a:r>
            <a:r>
              <a:rPr lang="en-US" sz="3200" dirty="0"/>
              <a:t>.</a:t>
            </a:r>
          </a:p>
          <a:p>
            <a:r>
              <a:rPr lang="en-US" sz="3200" b="1" dirty="0"/>
              <a:t>BMA</a:t>
            </a:r>
            <a:r>
              <a:rPr lang="en-US" sz="3200" dirty="0"/>
              <a:t> performs better than Average.</a:t>
            </a:r>
          </a:p>
          <a:p>
            <a:r>
              <a:rPr lang="en-US" sz="3200" b="1" dirty="0"/>
              <a:t>UK Met Office </a:t>
            </a:r>
            <a:r>
              <a:rPr lang="en-US" sz="3200" dirty="0"/>
              <a:t>are better for 120-hr predictions in 2015.</a:t>
            </a:r>
          </a:p>
        </p:txBody>
      </p:sp>
    </p:spTree>
    <p:extLst>
      <p:ext uri="{BB962C8B-B14F-4D97-AF65-F5344CB8AC3E}">
        <p14:creationId xmlns:p14="http://schemas.microsoft.com/office/powerpoint/2010/main" val="82970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none" dirty="0"/>
              <a:t>Bayesian Model Averaging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d>
                      <m:r>
                        <m:rPr>
                          <m:aln/>
                        </m:rP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altLang="zh-TW" sz="3200" dirty="0"/>
                  <a:t>Where </a:t>
                </a:r>
                <a:br>
                  <a:rPr lang="en-US" altLang="zh-TW" sz="3200" dirty="0"/>
                </a:br>
                <a14:m>
                  <m:oMath xmlns:m="http://schemas.openxmlformats.org/officeDocument/2006/math">
                    <m:r>
                      <a:rPr lang="en-US" altLang="zh-TW" sz="32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200" dirty="0"/>
                  <a:t> is the</a:t>
                </a:r>
                <a:r>
                  <a:rPr lang="zh-TW" altLang="en-US" sz="3200" dirty="0"/>
                  <a:t> </a:t>
                </a:r>
                <a:r>
                  <a:rPr lang="en-US" sz="3200" dirty="0"/>
                  <a:t>location, and</a:t>
                </a:r>
                <a:br>
                  <a:rPr lang="en-US" sz="3200" dirty="0"/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3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32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TW" sz="32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altLang="zh-TW" sz="320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m:rPr>
                        <m:sty m:val="p"/>
                      </m:rPr>
                      <a:rPr lang="en-US" altLang="zh-TW" sz="320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sz="3200" dirty="0"/>
                  <a:t> are models.</a:t>
                </a:r>
              </a:p>
              <a:p>
                <a:pPr marL="4572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200" dirty="0"/>
                  <a:t>’s will be treated as weights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3200" dirty="0"/>
                  <a:t>’s.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25" b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38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A5E81B-5BC2-4FE2-BABD-5D2F8318C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56042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DAD45-2C7A-413B-AF22-5B214646A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for working trough BMA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902D7-AC9C-4FE7-B637-BE19D7073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dirty="0"/>
              <a:t>Let’s focus on the 48-hr prediction first.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lnSpc>
                <a:spcPct val="120000"/>
              </a:lnSpc>
              <a:buNone/>
            </a:pPr>
            <a:br>
              <a:rPr lang="en-US" dirty="0"/>
            </a:br>
            <a:br>
              <a:rPr lang="en-US" dirty="0"/>
            </a:br>
            <a:r>
              <a:rPr lang="en-US" dirty="0"/>
              <a:t>The entire history up to the current stage, say, 2015/05/08 12:00 (total 42 cases)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8B7AA499-3766-438B-A10F-FB1142AE43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315414"/>
              </p:ext>
            </p:extLst>
          </p:nvPr>
        </p:nvGraphicFramePr>
        <p:xfrm>
          <a:off x="1637710" y="2316480"/>
          <a:ext cx="5868579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6465">
                  <a:extLst>
                    <a:ext uri="{9D8B030D-6E8A-4147-A177-3AD203B41FA5}">
                      <a16:colId xmlns:a16="http://schemas.microsoft.com/office/drawing/2014/main" val="3630115789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1930821297"/>
                    </a:ext>
                  </a:extLst>
                </a:gridCol>
                <a:gridCol w="1094740">
                  <a:extLst>
                    <a:ext uri="{9D8B030D-6E8A-4147-A177-3AD203B41FA5}">
                      <a16:colId xmlns:a16="http://schemas.microsoft.com/office/drawing/2014/main" val="2981593107"/>
                    </a:ext>
                  </a:extLst>
                </a:gridCol>
                <a:gridCol w="599440">
                  <a:extLst>
                    <a:ext uri="{9D8B030D-6E8A-4147-A177-3AD203B41FA5}">
                      <a16:colId xmlns:a16="http://schemas.microsoft.com/office/drawing/2014/main" val="2108716721"/>
                    </a:ext>
                  </a:extLst>
                </a:gridCol>
                <a:gridCol w="589915">
                  <a:extLst>
                    <a:ext uri="{9D8B030D-6E8A-4147-A177-3AD203B41FA5}">
                      <a16:colId xmlns:a16="http://schemas.microsoft.com/office/drawing/2014/main" val="3930342012"/>
                    </a:ext>
                  </a:extLst>
                </a:gridCol>
                <a:gridCol w="599440">
                  <a:extLst>
                    <a:ext uri="{9D8B030D-6E8A-4147-A177-3AD203B41FA5}">
                      <a16:colId xmlns:a16="http://schemas.microsoft.com/office/drawing/2014/main" val="2396642634"/>
                    </a:ext>
                  </a:extLst>
                </a:gridCol>
                <a:gridCol w="621665">
                  <a:extLst>
                    <a:ext uri="{9D8B030D-6E8A-4147-A177-3AD203B41FA5}">
                      <a16:colId xmlns:a16="http://schemas.microsoft.com/office/drawing/2014/main" val="1499965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Model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YYMMDDHH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Ptime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PLat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PLon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VLat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VLon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14968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14070200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14070400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-77.2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-77.3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9926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GFS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14070200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14070400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-77.3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-77.3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566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ECMWF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14070200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14070400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-77.8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32.6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-77.3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6359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HWRF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14070200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14070400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-78.1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-77.3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30710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28806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43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F6511-5805-4ACC-98D0-8E553DEC5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C27E88-4E8B-475B-84A1-89348963B4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45720" indent="0">
                  <a:buNone/>
                </a:pPr>
                <a:r>
                  <a:rPr lang="en-US" altLang="zh-TW" dirty="0"/>
                  <a:t>Where </a:t>
                </a:r>
                <a:br>
                  <a:rPr lang="en-US" altLang="zh-TW" dirty="0"/>
                </a:b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is the predicted location,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𝑜𝑛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𝑎𝑡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and</a:t>
                </a:r>
                <a:br>
                  <a:rPr lang="en-US" dirty="0"/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altLang="zh-TW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m:rPr>
                        <m:sty m:val="p"/>
                      </m:rPr>
                      <a:rPr lang="en-US" altLang="zh-TW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dirty="0"/>
                  <a:t> are models.</a:t>
                </a:r>
              </a:p>
              <a:p>
                <a:r>
                  <a:rPr lang="en-US" dirty="0"/>
                  <a:t>The mode of the distribution is provided by model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The spread/distribution is unknown.</a:t>
                </a:r>
              </a:p>
              <a:p>
                <a:endParaRPr lang="en-US" dirty="0"/>
              </a:p>
              <a:p>
                <a:pPr marL="4572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C27E88-4E8B-475B-84A1-89348963B4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83" r="-1917" b="-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594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none" dirty="0"/>
              <a:t>Bayesian Model Averaging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d>
                      <m:r>
                        <m:rPr>
                          <m:aln/>
                        </m:rP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altLang="zh-TW" sz="3200" dirty="0"/>
                  <a:t>Where </a:t>
                </a:r>
                <a:br>
                  <a:rPr lang="en-US" altLang="zh-TW" sz="3200" dirty="0"/>
                </a:br>
                <a14:m>
                  <m:oMath xmlns:m="http://schemas.openxmlformats.org/officeDocument/2006/math">
                    <m:r>
                      <a:rPr lang="en-US" altLang="zh-TW" sz="32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200" dirty="0"/>
                  <a:t> is the</a:t>
                </a:r>
                <a:r>
                  <a:rPr lang="zh-TW" altLang="en-US" sz="3200" dirty="0"/>
                  <a:t> </a:t>
                </a:r>
                <a:r>
                  <a:rPr lang="en-US" sz="3200" dirty="0"/>
                  <a:t>location, and</a:t>
                </a:r>
                <a:br>
                  <a:rPr lang="en-US" sz="3200" dirty="0"/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3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32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TW" sz="32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altLang="zh-TW" sz="320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m:rPr>
                        <m:sty m:val="p"/>
                      </m:rPr>
                      <a:rPr lang="en-US" altLang="zh-TW" sz="320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sz="3200" dirty="0"/>
                  <a:t> are models.</a:t>
                </a:r>
              </a:p>
              <a:p>
                <a:pPr marL="4572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200" dirty="0"/>
                  <a:t>’s will be treated as weights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3200" dirty="0"/>
                  <a:t>’s.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25" b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54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r>
              <a:rPr lang="en-US" dirty="0"/>
              <a:t>Problem formulation</a:t>
            </a:r>
          </a:p>
          <a:p>
            <a:r>
              <a:rPr lang="en-US" dirty="0"/>
              <a:t>Bayesian Model Averaging</a:t>
            </a:r>
          </a:p>
          <a:p>
            <a:r>
              <a:rPr lang="en-US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51216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Joint probability</a:t>
            </a:r>
            <a:endParaRPr lang="en-US" cap="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4572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smtClean="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a:rPr lang="en-US" sz="32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a:rPr lang="en-US" sz="32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a:rPr lang="en-US" sz="3200">
                                  <a:latin typeface="Cambria Math" panose="02040503050406030204" pitchFamily="18" charset="0"/>
                                </a:rPr>
                                <m:t>42</m:t>
                              </m:r>
                            </m:sub>
                          </m:sSub>
                        </m:e>
                      </m:d>
                      <m:r>
                        <m:rPr>
                          <m:aln/>
                        </m:rP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42</m:t>
                          </m:r>
                        </m:sup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42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320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3200">
                                          <a:latin typeface="Cambria Math" panose="02040503050406030204" pitchFamily="18" charset="0"/>
                                        </a:rPr>
                                        <m:t>y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3200">
                                          <a:latin typeface="Cambria Math" panose="020405030504060302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  <m:r>
                                    <a:rPr lang="en-US" sz="3200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br>
                  <a:rPr lang="en-US" sz="3200" i="1" dirty="0">
                    <a:latin typeface="Cambria Math" panose="02040503050406030204" pitchFamily="18" charset="0"/>
                  </a:rPr>
                </a:br>
                <a:r>
                  <a:rPr lang="en-US" sz="3200" dirty="0"/>
                  <a:t>Gaussian distributed </a:t>
                </a:r>
                <a14:m>
                  <m:oMath xmlns:m="http://schemas.openxmlformats.org/officeDocument/2006/math">
                    <m:r>
                      <m:rPr>
                        <m:aln/>
                      </m:rPr>
                      <a:rPr lang="en-US" sz="3200" i="1">
                        <a:latin typeface="Cambria Math" panose="02040503050406030204" pitchFamily="18" charset="0"/>
                      </a:rPr>
                      <m:t>⇒</m:t>
                    </m:r>
                    <m:nary>
                      <m:naryPr>
                        <m:chr m:val="∏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42</m:t>
                        </m:r>
                      </m:sup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80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d>
                                      <m:d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𝜇</m:t>
                                        </m:r>
                                      </m:e>
                                    </m:d>
                                    <m:sSubSup>
                                      <m:sSubSup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latin typeface="Cambria Math" panose="02040503050406030204" pitchFamily="18" charset="0"/>
                                          </a:rPr>
                                          <m:t>Σ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latin typeface="Cambria Math" panose="02040503050406030204" pitchFamily="18" charset="0"/>
                                          </a:rPr>
                                          <m:t>j</m:t>
                                        </m:r>
                                      </m:sub>
                                      <m:sup>
                                        <m:r>
                                          <a:rPr lang="en-US" sz="280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bSup>
                                    <m:d>
                                      <m:d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𝜇</m:t>
                                        </m:r>
                                      </m:e>
                                    </m:d>
                                  </m:sup>
                                </m:sSup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800">
                                                <a:latin typeface="Cambria Math" panose="02040503050406030204" pitchFamily="18" charset="0"/>
                                              </a:rPr>
                                              <m:t>Σ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800">
                                                <a:latin typeface="Cambria Math" panose="02040503050406030204" pitchFamily="18" charset="0"/>
                                              </a:rPr>
                                              <m:t>j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rad>
                              </m:den>
                            </m:f>
                          </m:e>
                        </m:nary>
                      </m:e>
                    </m:nary>
                  </m:oMath>
                </a14:m>
                <a:endParaRPr lang="en-US" sz="3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582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0DC17-4636-4260-9FF2-ACA738D25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Technical details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F9F87D-E9E2-4EBC-B572-148F3C7EEC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The collected locations are treated as realizations from the normal distribution.</a:t>
                </a:r>
              </a:p>
              <a:p>
                <a:r>
                  <a:rPr lang="en-US" b="0" dirty="0"/>
                  <a:t>The dispersion can be depended on model, 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~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dirty="0"/>
                  <a:t>.</a:t>
                </a:r>
              </a:p>
              <a:p>
                <a:r>
                  <a:rPr lang="en-US" dirty="0"/>
                  <a:t>After our investigation,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</m:oMath>
                </a14:m>
                <a:r>
                  <a:rPr lang="en-US" b="0" dirty="0"/>
                  <a:t>’s do not differ significantly; assume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b="0" dirty="0"/>
                  <a:t>.</a:t>
                </a:r>
              </a:p>
              <a:p>
                <a:endParaRPr lang="en-US" b="0" dirty="0"/>
              </a:p>
              <a:p>
                <a:endParaRPr lang="en-US" b="0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F9F87D-E9E2-4EBC-B572-148F3C7EEC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17" t="-4628" r="-2917" b="-12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92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C1830-711B-45FC-87AB-603D20B52C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Tropical Cyclone Tracks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B31A9-2D37-4601-9F0B-AD95554F6E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"/>
            <a:r>
              <a:rPr lang="en-US" dirty="0"/>
              <a:t>For example, </a:t>
            </a:r>
            <a:br>
              <a:rPr lang="en-US" dirty="0"/>
            </a:br>
            <a:r>
              <a:rPr lang="en-US" dirty="0"/>
              <a:t>where will the center of hurricane move to after 48 hrs.?</a:t>
            </a:r>
          </a:p>
        </p:txBody>
      </p:sp>
    </p:spTree>
    <p:extLst>
      <p:ext uri="{BB962C8B-B14F-4D97-AF65-F5344CB8AC3E}">
        <p14:creationId xmlns:p14="http://schemas.microsoft.com/office/powerpoint/2010/main" val="375109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Tropical </a:t>
            </a:r>
            <a:r>
              <a:rPr lang="en-US" altLang="zh-TW" sz="3600" dirty="0"/>
              <a:t>c</a:t>
            </a:r>
            <a:r>
              <a:rPr lang="en-US" sz="3600" dirty="0"/>
              <a:t>yclone’s track prediction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409F57D-9701-4E5B-9484-B3D226DD29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043" y="2171542"/>
            <a:ext cx="3657917" cy="365791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D0854DE-EE12-4007-9264-5A5EC8F83481}"/>
              </a:ext>
            </a:extLst>
          </p:cNvPr>
          <p:cNvSpPr txBox="1"/>
          <p:nvPr/>
        </p:nvSpPr>
        <p:spPr>
          <a:xfrm>
            <a:off x="5410200" y="2931343"/>
            <a:ext cx="10668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M</a:t>
            </a:r>
            <a:r>
              <a:rPr lang="en-US" altLang="zh-TW" sz="2400" dirty="0"/>
              <a:t>1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ABCE20-03CB-46BF-A100-4E1A0706F359}"/>
              </a:ext>
            </a:extLst>
          </p:cNvPr>
          <p:cNvSpPr txBox="1"/>
          <p:nvPr/>
        </p:nvSpPr>
        <p:spPr>
          <a:xfrm>
            <a:off x="3810000" y="3456992"/>
            <a:ext cx="10668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M</a:t>
            </a:r>
            <a:r>
              <a:rPr lang="en-US" altLang="zh-TW" sz="2400" dirty="0"/>
              <a:t>2</a:t>
            </a: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75B608-C436-4D38-A942-9301EEDE0EE4}"/>
              </a:ext>
            </a:extLst>
          </p:cNvPr>
          <p:cNvSpPr txBox="1"/>
          <p:nvPr/>
        </p:nvSpPr>
        <p:spPr>
          <a:xfrm>
            <a:off x="4953000" y="4380400"/>
            <a:ext cx="10668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M</a:t>
            </a:r>
            <a:r>
              <a:rPr lang="en-US" altLang="zh-TW" sz="2400" dirty="0"/>
              <a:t>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707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Average: equal </a:t>
            </a:r>
            <a:r>
              <a:rPr lang="en-US" dirty="0"/>
              <a:t>w</a:t>
            </a:r>
            <a:r>
              <a:rPr lang="en-US" cap="none" dirty="0"/>
              <a:t>eights</a:t>
            </a:r>
            <a:br>
              <a:rPr lang="en-US" cap="none" dirty="0"/>
            </a:br>
            <a:r>
              <a:rPr lang="en-US" cap="none" dirty="0"/>
              <a:t>(Dong and Zhang 2016)</a:t>
            </a:r>
          </a:p>
        </p:txBody>
      </p:sp>
      <p:pic>
        <p:nvPicPr>
          <p:cNvPr id="9" name="Content Placeholder 5">
            <a:extLst>
              <a:ext uri="{FF2B5EF4-FFF2-40B4-BE49-F238E27FC236}">
                <a16:creationId xmlns:a16="http://schemas.microsoft.com/office/drawing/2014/main" id="{56347255-EA78-4DB7-8DCB-0B88D520C1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43043" y="2171542"/>
            <a:ext cx="3657917" cy="365791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9DC0581-9690-4726-A243-1329AFD09893}"/>
              </a:ext>
            </a:extLst>
          </p:cNvPr>
          <p:cNvSpPr txBox="1"/>
          <p:nvPr/>
        </p:nvSpPr>
        <p:spPr>
          <a:xfrm>
            <a:off x="5410200" y="2931343"/>
            <a:ext cx="10668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M</a:t>
            </a:r>
            <a:r>
              <a:rPr lang="en-US" altLang="zh-TW" sz="2400" dirty="0"/>
              <a:t>1</a:t>
            </a: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9096AD-5237-4624-A34B-197288ECEC92}"/>
              </a:ext>
            </a:extLst>
          </p:cNvPr>
          <p:cNvSpPr txBox="1"/>
          <p:nvPr/>
        </p:nvSpPr>
        <p:spPr>
          <a:xfrm>
            <a:off x="3810000" y="3456992"/>
            <a:ext cx="10668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M</a:t>
            </a:r>
            <a:r>
              <a:rPr lang="en-US" altLang="zh-TW" sz="2400" dirty="0"/>
              <a:t>2</a:t>
            </a: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811E00-027A-48D5-A99B-BB618761BD66}"/>
              </a:ext>
            </a:extLst>
          </p:cNvPr>
          <p:cNvSpPr txBox="1"/>
          <p:nvPr/>
        </p:nvSpPr>
        <p:spPr>
          <a:xfrm>
            <a:off x="4953000" y="4380400"/>
            <a:ext cx="10668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M</a:t>
            </a:r>
            <a:r>
              <a:rPr lang="en-US" altLang="zh-TW" sz="2400" dirty="0"/>
              <a:t>3</a:t>
            </a:r>
            <a:endParaRPr 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29F70F-4D45-42E1-8C7C-A174D331287E}"/>
              </a:ext>
            </a:extLst>
          </p:cNvPr>
          <p:cNvSpPr txBox="1"/>
          <p:nvPr/>
        </p:nvSpPr>
        <p:spPr>
          <a:xfrm>
            <a:off x="4953000" y="3456992"/>
            <a:ext cx="10668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400" dirty="0"/>
              <a:t>New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543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7CABD-084F-4540-9C5F-C2C009D18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FEBF7-210C-4C77-8CE9-C6D2F209F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" indent="0">
              <a:lnSpc>
                <a:spcPct val="120000"/>
              </a:lnSpc>
              <a:buNone/>
            </a:pPr>
            <a:r>
              <a:rPr lang="en-US" dirty="0"/>
              <a:t>Given performance of the past forecasting, could we provide a more </a:t>
            </a:r>
            <a:r>
              <a:rPr lang="en-US" b="1" dirty="0"/>
              <a:t>accurate</a:t>
            </a:r>
            <a:r>
              <a:rPr lang="en-US" dirty="0"/>
              <a:t> prediction?</a:t>
            </a:r>
          </a:p>
          <a:p>
            <a:r>
              <a:rPr lang="en-US" altLang="zh-TW" sz="3200" dirty="0"/>
              <a:t>Track</a:t>
            </a:r>
            <a:r>
              <a:rPr lang="en-US" sz="3200" dirty="0"/>
              <a:t> error: t</a:t>
            </a:r>
            <a:r>
              <a:rPr lang="en-US" altLang="zh-TW" sz="3200" dirty="0"/>
              <a:t>he </a:t>
            </a:r>
            <a:r>
              <a:rPr lang="en-US" altLang="zh-TW" sz="3200" b="1" dirty="0"/>
              <a:t>distance</a:t>
            </a:r>
            <a:r>
              <a:rPr lang="en-US" altLang="zh-TW" sz="3200" dirty="0"/>
              <a:t> from </a:t>
            </a:r>
          </a:p>
          <a:p>
            <a:pPr lvl="2">
              <a:lnSpc>
                <a:spcPct val="110000"/>
              </a:lnSpc>
            </a:pPr>
            <a:r>
              <a:rPr lang="en-US" altLang="zh-TW" dirty="0"/>
              <a:t> the </a:t>
            </a:r>
            <a:r>
              <a:rPr lang="en-US" altLang="zh-TW" b="1" dirty="0"/>
              <a:t>predicted</a:t>
            </a:r>
            <a:r>
              <a:rPr lang="en-US" altLang="zh-TW" dirty="0"/>
              <a:t> location to </a:t>
            </a:r>
          </a:p>
          <a:p>
            <a:pPr lvl="2">
              <a:lnSpc>
                <a:spcPct val="110000"/>
              </a:lnSpc>
            </a:pPr>
            <a:r>
              <a:rPr lang="en-US" altLang="zh-TW" dirty="0"/>
              <a:t> the </a:t>
            </a:r>
            <a:r>
              <a:rPr lang="en-US" altLang="zh-TW" b="1" dirty="0"/>
              <a:t>actual</a:t>
            </a:r>
            <a:r>
              <a:rPr lang="en-US" altLang="zh-TW" dirty="0"/>
              <a:t> location</a:t>
            </a:r>
            <a:endParaRPr lang="en-US" dirty="0"/>
          </a:p>
          <a:p>
            <a:r>
              <a:rPr lang="en-US" sz="3200" dirty="0"/>
              <a:t>Evaluate track errors over a year:</a:t>
            </a:r>
          </a:p>
          <a:p>
            <a:pPr lvl="2">
              <a:lnSpc>
                <a:spcPct val="110000"/>
              </a:lnSpc>
              <a:buSzPct val="100000"/>
              <a:buFont typeface="+mj-lt"/>
              <a:buAutoNum type="arabicPeriod"/>
            </a:pPr>
            <a:r>
              <a:rPr lang="en-US" dirty="0"/>
              <a:t> annual mean absolute errors (</a:t>
            </a:r>
            <a:r>
              <a:rPr lang="en-US" b="1" dirty="0"/>
              <a:t>MAE</a:t>
            </a:r>
            <a:r>
              <a:rPr lang="en-US" dirty="0"/>
              <a:t>)</a:t>
            </a:r>
          </a:p>
          <a:p>
            <a:pPr lvl="2">
              <a:lnSpc>
                <a:spcPct val="110000"/>
              </a:lnSpc>
              <a:buSzPct val="100000"/>
              <a:buFont typeface="+mj-lt"/>
              <a:buAutoNum type="arabicPeriod"/>
            </a:pPr>
            <a:r>
              <a:rPr lang="en-US" dirty="0"/>
              <a:t> annual root-mean-square errors (</a:t>
            </a:r>
            <a:r>
              <a:rPr lang="en-US" b="1" dirty="0"/>
              <a:t>RMSE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023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A0D70-C7B8-4EB5-86FB-8B24EF2C1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Average (201</a:t>
            </a:r>
            <a:r>
              <a:rPr lang="en-US" altLang="zh-TW" dirty="0"/>
              <a:t>6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16AD2-EEB5-4258-8BAB-BE4EDB145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64113E-8A0C-4EB4-A573-00BFFDA3CC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393120"/>
              </p:ext>
            </p:extLst>
          </p:nvPr>
        </p:nvGraphicFramePr>
        <p:xfrm>
          <a:off x="533400" y="1828800"/>
          <a:ext cx="8229600" cy="45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04542619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358176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RMSE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4926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CC078C7A-ED39-49EB-B54A-092711797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2285996"/>
            <a:ext cx="4114800" cy="4114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776541-CCC8-4206-8200-C92BB5E463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198" y="2285995"/>
            <a:ext cx="411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58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2A307-3E99-4868-A8B2-10B280745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Bayesian Model Averaging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B0EF-6047-4121-BD66-772FFCB25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distribution which </a:t>
            </a:r>
            <a:r>
              <a:rPr lang="en-US" b="1" dirty="0"/>
              <a:t>combines the opinions </a:t>
            </a:r>
            <a:r>
              <a:rPr lang="en-US" dirty="0"/>
              <a:t>of models.</a:t>
            </a:r>
          </a:p>
          <a:p>
            <a:r>
              <a:rPr lang="en-US" dirty="0"/>
              <a:t>A </a:t>
            </a:r>
            <a:r>
              <a:rPr lang="en-US" b="1" dirty="0"/>
              <a:t>weighted averaged </a:t>
            </a:r>
            <a:r>
              <a:rPr lang="en-US" dirty="0"/>
              <a:t>of posterior distributions of models.</a:t>
            </a:r>
          </a:p>
          <a:p>
            <a:r>
              <a:rPr lang="en-US" b="1" dirty="0"/>
              <a:t>Model selection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246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47121-1976-4BFB-9E52-1DE1A6518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BMA, Ave, and NHC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2CC0D0-CFA5-4B6F-824B-178F2ED0CD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374711"/>
              </p:ext>
            </p:extLst>
          </p:nvPr>
        </p:nvGraphicFramePr>
        <p:xfrm>
          <a:off x="2286000" y="1600200"/>
          <a:ext cx="4114800" cy="45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045426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4926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B6767832-AA7D-4A46-B571-415F972F1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057400"/>
            <a:ext cx="411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99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inental North Americ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E6EE188-8C78-4767-B50A-130BE28738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333</Words>
  <Application>Microsoft Office PowerPoint</Application>
  <PresentationFormat>On-screen Show (4:3)</PresentationFormat>
  <Paragraphs>120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微軟正黑體</vt:lpstr>
      <vt:lpstr>Arial</vt:lpstr>
      <vt:lpstr>Arial Black</vt:lpstr>
      <vt:lpstr>Cambria Math</vt:lpstr>
      <vt:lpstr>Century Gothic</vt:lpstr>
      <vt:lpstr>Continental North America 16x9</vt:lpstr>
      <vt:lpstr>Track Prediction of  Tropical Cyclone via  Bayesian Model Averaging</vt:lpstr>
      <vt:lpstr>Outline</vt:lpstr>
      <vt:lpstr>Tropical Cyclone Tracks</vt:lpstr>
      <vt:lpstr>Tropical cyclone’s track prediction</vt:lpstr>
      <vt:lpstr>Average: equal weights (Dong and Zhang 2016)</vt:lpstr>
      <vt:lpstr>Problem formulation</vt:lpstr>
      <vt:lpstr>Example: Average (2016)</vt:lpstr>
      <vt:lpstr>Bayesian Model Averaging</vt:lpstr>
      <vt:lpstr>BMA, Ave, and NHC</vt:lpstr>
      <vt:lpstr>Result from 15 to 17</vt:lpstr>
      <vt:lpstr>Result in 2017</vt:lpstr>
      <vt:lpstr>Result in 2016</vt:lpstr>
      <vt:lpstr>Result in 2015</vt:lpstr>
      <vt:lpstr>Conclusion</vt:lpstr>
      <vt:lpstr>Bayesian Model Averaging</vt:lpstr>
      <vt:lpstr>Thank you</vt:lpstr>
      <vt:lpstr>Example for working trough BMA</vt:lpstr>
      <vt:lpstr>Conditional probability</vt:lpstr>
      <vt:lpstr>Bayesian Model Averaging</vt:lpstr>
      <vt:lpstr>Joint probability</vt:lpstr>
      <vt:lpstr>Technical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2017-02-21T04:28:21Z</dcterms:created>
  <dcterms:modified xsi:type="dcterms:W3CDTF">2018-05-22T19:44:16Z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TC028048799991</vt:lpwstr>
  </property>
</Properties>
</file>